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0" r:id="rId8"/>
    <p:sldId id="264" r:id="rId9"/>
    <p:sldId id="267" r:id="rId10"/>
    <p:sldId id="268" r:id="rId11"/>
    <p:sldId id="265" r:id="rId12"/>
    <p:sldId id="262" r:id="rId13"/>
    <p:sldId id="26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>
        <p:scale>
          <a:sx n="73" d="100"/>
          <a:sy n="73" d="100"/>
        </p:scale>
        <p:origin x="-400" y="-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D7867E-9343-4BEC-97D9-86051E3011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8260DF4-A8CB-405E-9ACD-82946CC090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A0A8A54-EE8D-491A-85AC-B75768B95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382CE-52B4-4EDF-8501-5171808A64B5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BD99455-4FF4-4C67-AFDE-BDD9F51B1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2A5AEFB-F72F-4341-B92D-B084432A7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2BC95-10F2-46C7-80CF-ED2E33D92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40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7E6AA03-A496-484E-84D0-B33B16B93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553C6CE-0AA6-41D0-9592-F3D83839D0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C557FA2-4680-4B44-95AC-9448CA8BC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382CE-52B4-4EDF-8501-5171808A64B5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40A9E58-FDD2-4C88-9501-1B602FF50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F53A07C-D372-44F3-BD0F-F9E3D5322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2BC95-10F2-46C7-80CF-ED2E33D92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985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31AA8B-D43F-433A-B8A5-7B2ABB1DC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F465C60-68FA-44B1-AFC6-1B6C39393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7752795-8CB3-49C6-AF0C-86EF43E02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382CE-52B4-4EDF-8501-5171808A64B5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0F281AF-91E7-4CEB-90EE-6BE04FBB1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C549964-E044-447F-96ED-26B2E5EA7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2BC95-10F2-46C7-80CF-ED2E33D92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849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E0EB2FE-C1A4-4E07-8E1F-C2FA6BD2C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858E478-221E-46FF-A0E1-112015790A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9114827-34F7-4B70-B0B8-9E01E5A1BB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0A184FD-832F-45C2-A32F-EBAF04890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382CE-52B4-4EDF-8501-5171808A64B5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4D92E48-1AF5-426D-950C-5FAB969EA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EA4FD34-785C-4C99-B433-39BBEA301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2BC95-10F2-46C7-80CF-ED2E33D92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316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A60C034-A7B3-4D0C-8845-EC5F10BB3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55B39CE-6C59-41B3-8663-6801664938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17EFDEE-ABFA-4C5E-89C0-EB5CF9C64B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1E84BAAF-9F74-4F94-82BB-FA82DAA8CD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A94BFCEA-8B25-41D1-96B7-28E2BF4024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67AF591-1BD3-4C1F-8F2B-E1E53BFA0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382CE-52B4-4EDF-8501-5171808A64B5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CCC77CD-20CC-43A7-BFC0-75BDCCC43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F2D134F-3DDF-462F-A1A1-975986DB3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2BC95-10F2-46C7-80CF-ED2E33D92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277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B480EB5-BA64-44C3-A4EE-10DAA1AC2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31C4202E-33F4-460C-B0DC-7C28D41C5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382CE-52B4-4EDF-8501-5171808A64B5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41B8137-0B4B-473E-B9DA-B085C15B3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4A85ADEA-9AD0-4C11-BE8E-0C71384DA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2BC95-10F2-46C7-80CF-ED2E33D92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533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FDE15775-41FA-471F-8BA3-BC81E5CD9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382CE-52B4-4EDF-8501-5171808A64B5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DC9A6A15-9471-42A9-A316-69F8AE047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214F9B5-83FF-4B60-9B92-953A14AAC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2BC95-10F2-46C7-80CF-ED2E33D92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095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E2C7B43-F82D-49FE-84F3-E7082A8FF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229ED25-8CA8-4236-AB46-4032FD294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008B3E3-9ED8-4F61-B45E-47A609CBD4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16691C6-2A39-477C-8F12-B0A81999F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382CE-52B4-4EDF-8501-5171808A64B5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4C31B50-AA4F-4078-B1D0-D4F81BC4E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5625A6B-32C8-44AF-8226-D76BD2C06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2BC95-10F2-46C7-80CF-ED2E33D92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293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9DB128E-9B1A-4FFD-B589-607EFA5E6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1925C0EC-B4FD-407F-A2C9-DE6F54BAA0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83F3577-0FEB-432B-A53E-272B69B45D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D7A29FC-F254-4AFC-B51C-4AEF91EE0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382CE-52B4-4EDF-8501-5171808A64B5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60CF3DF-0F13-4EB7-B208-A484EEA14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4FF95FC-8484-4A39-BCF4-EB961E591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2BC95-10F2-46C7-80CF-ED2E33D92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775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E204AF-6D06-481C-87A7-950B3D1C9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D5470F9-DC93-4F14-B637-D397A532F5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422BDDF-757C-49E3-9911-5BD8D9645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382CE-52B4-4EDF-8501-5171808A64B5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16BCFCC-7C50-43F2-9BD5-49D66983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1C1222C-33C6-4976-9C33-9C3B19133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2BC95-10F2-46C7-80CF-ED2E33D92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64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B887E056-7AE5-4C14-85C7-8D90FE94BE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449C73A-5A7A-4CAB-B905-8250952A34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86F6563-9374-43BC-BA43-7595B9783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382CE-52B4-4EDF-8501-5171808A64B5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DE9865B-6928-4979-873D-880BD0E80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98BC4D2-D2EC-4687-A355-68886A8ED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2BC95-10F2-46C7-80CF-ED2E33D92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649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20F2D3-5308-4B54-BA4B-D10A86EE7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4211486-B651-4AEF-B5C0-DF91C17AF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B561010-31CB-4F8C-AC2E-17F0D96931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382CE-52B4-4EDF-8501-5171808A64B5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5A2727D-8DA4-475B-9089-BE5D70D877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6110FA6-5BAA-47B4-9243-1EF9D86D3C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2BC95-10F2-46C7-80CF-ED2E33D92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546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0.pn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gif"/><Relationship Id="rId4" Type="http://schemas.openxmlformats.org/officeDocument/2006/relationships/image" Target="../media/image17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5E3BFB5F-6A78-4602-9A0A-E5CC1B943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4EF7A07-69F0-4E6A-8FAA-D3537380D4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2696" y="278297"/>
            <a:ext cx="9886121" cy="437320"/>
          </a:xfrm>
        </p:spPr>
        <p:txBody>
          <a:bodyPr>
            <a:normAutofit fontScale="90000"/>
          </a:bodyPr>
          <a:lstStyle/>
          <a:p>
            <a:r>
              <a:rPr lang="ru-RU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г. Мурманска № 122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C89E74A-F0D8-4F2E-8483-CC4171B03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45704"/>
            <a:ext cx="9144000" cy="4081670"/>
          </a:xfrm>
        </p:spPr>
        <p:txBody>
          <a:bodyPr>
            <a:normAutofit lnSpcReduction="10000"/>
          </a:bodyPr>
          <a:lstStyle/>
          <a:p>
            <a:r>
              <a:rPr lang="ru-RU" sz="58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 </a:t>
            </a:r>
            <a:br>
              <a:rPr lang="ru-RU" sz="58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8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детьми раннего  возраста</a:t>
            </a:r>
            <a:r>
              <a:rPr lang="ru-RU" sz="66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66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6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Практический материал для родителей </a:t>
            </a:r>
            <a:b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5</a:t>
            </a:r>
          </a:p>
          <a:p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речевого дыхания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813CEDC-1B3D-4141-849D-9E97031DC7EC}"/>
              </a:ext>
            </a:extLst>
          </p:cNvPr>
          <p:cNvSpPr txBox="1"/>
          <p:nvPr/>
        </p:nvSpPr>
        <p:spPr>
          <a:xfrm>
            <a:off x="5738191" y="5671930"/>
            <a:ext cx="5459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 учитель – логопед: Дубина Е.В.</a:t>
            </a:r>
          </a:p>
        </p:txBody>
      </p:sp>
    </p:spTree>
    <p:extLst>
      <p:ext uri="{BB962C8B-B14F-4D97-AF65-F5344CB8AC3E}">
        <p14:creationId xmlns:p14="http://schemas.microsoft.com/office/powerpoint/2010/main" val="330113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159724CA-D707-4B20-BF22-C93797BBC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08F7CC-0F3F-4AC9-8172-7EE026014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056" y="266700"/>
            <a:ext cx="11166446" cy="1698468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 дыхание </a:t>
            </a:r>
            <a:r>
              <a:rPr lang="ru-RU" sz="28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компонент звучащей речи, является источником образования звуков и голоса. Оно помогает правильно соблюдать паузы, сохранять плавность речи, менять громкость и делать речь выразительной.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2A6F45E-F2DB-4D10-A0CE-04F9D19E1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612900"/>
            <a:ext cx="9448800" cy="47371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 выполнения упражнений: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воздух набирать через нос, плечи не поднимать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вдох должен быть длительным и плавным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поток воздуха направлять только вперёд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необходимо следить, за тем, чтобы не надувались щёки (для начал их можно придерживать руками)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нельзя много раз подряд повторять упражнения, так как это может привести к головокружению </a:t>
            </a:r>
          </a:p>
          <a:p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977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159724CA-D707-4B20-BF22-C93797BBC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08F7CC-0F3F-4AC9-8172-7EE026014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4301"/>
            <a:ext cx="10515600" cy="406399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Дыхательные упражнения «Дятел»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2A6F45E-F2DB-4D10-A0CE-04F9D19E1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9238"/>
            <a:ext cx="10515600" cy="147737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Пёстрый дятел тук да тук, слышим мы знакомый звук. </a:t>
            </a:r>
          </a:p>
          <a:p>
            <a:pPr marL="0" indent="0" algn="ctr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 той зелёной ели раздаётся громкий стук </a:t>
            </a:r>
          </a:p>
          <a:p>
            <a:pPr marL="0" indent="0" algn="ctr">
              <a:buNone/>
            </a:pP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(погладить боковые части носа от кончика к переносице – сделать вдох. На выдохе постучать по крыльям носа указательными пальцами)</a:t>
            </a:r>
          </a:p>
          <a:p>
            <a:pPr marL="0" indent="0" algn="ctr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A0DA8E16-E82A-430A-8DB4-F673967CD07E}"/>
              </a:ext>
            </a:extLst>
          </p:cNvPr>
          <p:cNvGrpSpPr/>
          <p:nvPr/>
        </p:nvGrpSpPr>
        <p:grpSpPr>
          <a:xfrm>
            <a:off x="3162300" y="1930400"/>
            <a:ext cx="5549900" cy="5164138"/>
            <a:chOff x="1044848" y="1584588"/>
            <a:chExt cx="4600580" cy="4430382"/>
          </a:xfrm>
        </p:grpSpPr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xmlns="" id="{8F283203-48BB-4219-8647-2E30BBC849B9}"/>
                </a:ext>
              </a:extLst>
            </p:cNvPr>
            <p:cNvGrpSpPr/>
            <p:nvPr/>
          </p:nvGrpSpPr>
          <p:grpSpPr>
            <a:xfrm>
              <a:off x="1044851" y="1584588"/>
              <a:ext cx="4600577" cy="4104046"/>
              <a:chOff x="1495425" y="1531579"/>
              <a:chExt cx="4600577" cy="4104046"/>
            </a:xfrm>
          </p:grpSpPr>
          <p:pic>
            <p:nvPicPr>
              <p:cNvPr id="16" name="Picture 6">
                <a:extLst>
                  <a:ext uri="{FF2B5EF4-FFF2-40B4-BE49-F238E27FC236}">
                    <a16:creationId xmlns:a16="http://schemas.microsoft.com/office/drawing/2014/main" xmlns="" id="{33625A44-4965-43C8-B42A-A70546FD68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95425" y="1825625"/>
                <a:ext cx="4600575" cy="3810000"/>
              </a:xfrm>
              <a:prstGeom prst="rect">
                <a:avLst/>
              </a:prstGeom>
              <a:noFill/>
              <a:ln w="28575">
                <a:solidFill>
                  <a:srgbClr val="0070C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" name="Picture 12">
                <a:extLst>
                  <a:ext uri="{FF2B5EF4-FFF2-40B4-BE49-F238E27FC236}">
                    <a16:creationId xmlns:a16="http://schemas.microsoft.com/office/drawing/2014/main" xmlns="" id="{B2C37C39-F9F5-4505-8068-028FCBADC6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9963" b="55846" l="69301" r="90981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6593" t="16040" r="6280" b="55853"/>
              <a:stretch/>
            </p:blipFill>
            <p:spPr bwMode="auto">
              <a:xfrm rot="16200000">
                <a:off x="4391919" y="1671907"/>
                <a:ext cx="1844412" cy="156375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5" name="Picture 12">
              <a:extLst>
                <a:ext uri="{FF2B5EF4-FFF2-40B4-BE49-F238E27FC236}">
                  <a16:creationId xmlns:a16="http://schemas.microsoft.com/office/drawing/2014/main" xmlns="" id="{AAD9952E-F2B8-4A77-B107-D9B6A932497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9963" b="55846" l="69301" r="9098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593" t="16040" r="6280" b="55853"/>
            <a:stretch/>
          </p:blipFill>
          <p:spPr bwMode="auto">
            <a:xfrm rot="5400000">
              <a:off x="462510" y="3868877"/>
              <a:ext cx="2728431" cy="15637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17185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159724CA-D707-4B20-BF22-C93797BBC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08F7CC-0F3F-4AC9-8172-7EE026014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500"/>
            <a:ext cx="10515600" cy="311776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«Василёк»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2A6F45E-F2DB-4D10-A0CE-04F9D19E1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2276"/>
            <a:ext cx="10515600" cy="256725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Распустился наш цветок ярко-синий василёк.</a:t>
            </a:r>
          </a:p>
          <a:p>
            <a:pPr marL="0" indent="0" algn="ctr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Ну, пойдём скорей гулять, аромат его вдыхать!</a:t>
            </a:r>
          </a:p>
          <a:p>
            <a:pPr marL="0" indent="0" algn="ctr">
              <a:buNone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(сделать по 8 - 10 вдохов и выдохов через правую ноздрю, а затем – через левую, по очереди закрывая отдыхающую ноздрю указательным пальцем)</a:t>
            </a:r>
          </a:p>
        </p:txBody>
      </p:sp>
      <p:pic>
        <p:nvPicPr>
          <p:cNvPr id="6" name="Picture 14">
            <a:extLst>
              <a:ext uri="{FF2B5EF4-FFF2-40B4-BE49-F238E27FC236}">
                <a16:creationId xmlns:a16="http://schemas.microsoft.com/office/drawing/2014/main" xmlns="" id="{488F48E7-2208-4773-BCE7-9046A12DAB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" t="-456" r="42907"/>
          <a:stretch/>
        </p:blipFill>
        <p:spPr bwMode="auto">
          <a:xfrm>
            <a:off x="0" y="2794000"/>
            <a:ext cx="12229880" cy="4100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0263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159724CA-D707-4B20-BF22-C93797BBC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08F7CC-0F3F-4AC9-8172-7EE026014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679"/>
            <a:ext cx="10515600" cy="506621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«Бычок»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2A6F45E-F2DB-4D10-A0CE-04F9D19E1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22300"/>
            <a:ext cx="10515600" cy="19431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Вышел на лужок бычок с чёрным пятнышком бочок.</a:t>
            </a:r>
          </a:p>
          <a:p>
            <a:pPr marL="0" indent="0" algn="ctr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 уж не бодайся, с нами занимайся!</a:t>
            </a:r>
          </a:p>
          <a:p>
            <a:pPr marL="0" indent="0" algn="ctr">
              <a:buNone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(сделать вдох носом. На выдохе протяжно тянуть звук 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одновременно постукивая пальцами по крыльям носа)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20115556-E2F8-4AC2-AC6B-4EE9D8661151}"/>
              </a:ext>
            </a:extLst>
          </p:cNvPr>
          <p:cNvGrpSpPr/>
          <p:nvPr/>
        </p:nvGrpSpPr>
        <p:grpSpPr>
          <a:xfrm>
            <a:off x="2992538" y="2336801"/>
            <a:ext cx="5071962" cy="4470399"/>
            <a:chOff x="1608239" y="2041800"/>
            <a:chExt cx="3848100" cy="3467100"/>
          </a:xfrm>
        </p:grpSpPr>
        <p:pic>
          <p:nvPicPr>
            <p:cNvPr id="9" name="Picture 12">
              <a:extLst>
                <a:ext uri="{FF2B5EF4-FFF2-40B4-BE49-F238E27FC236}">
                  <a16:creationId xmlns:a16="http://schemas.microsoft.com/office/drawing/2014/main" xmlns="" id="{C4691F91-B6BD-46EB-8F33-68579363BF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8239" y="2041800"/>
              <a:ext cx="3848100" cy="3467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14">
              <a:extLst>
                <a:ext uri="{FF2B5EF4-FFF2-40B4-BE49-F238E27FC236}">
                  <a16:creationId xmlns:a16="http://schemas.microsoft.com/office/drawing/2014/main" xmlns="" id="{535A8965-BBD5-459C-BACD-998993DE4E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99777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41485">
              <a:off x="3995268" y="2916579"/>
              <a:ext cx="1056636" cy="61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62743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159724CA-D707-4B20-BF22-C93797BBC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08F7CC-0F3F-4AC9-8172-7EE026014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5101"/>
            <a:ext cx="10515600" cy="439403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«Доктор»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2A6F45E-F2DB-4D10-A0CE-04F9D19E1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4504"/>
            <a:ext cx="10515600" cy="19100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Горлышко своё мы доктору покажем.</a:t>
            </a:r>
          </a:p>
          <a:p>
            <a:pPr marL="0" indent="0" algn="ctr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всё увидел – «А-а-а» ему мы скажем</a:t>
            </a:r>
          </a:p>
          <a:p>
            <a:pPr marL="0" indent="0" algn="ctr">
              <a:buNone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(во время вдоха широко раскрыть рот и, насколько возможно, высунуть язык, стараясь его кончиком достать до подбородка, произнести «а-а-а»)</a:t>
            </a:r>
          </a:p>
        </p:txBody>
      </p:sp>
      <p:pic>
        <p:nvPicPr>
          <p:cNvPr id="13" name="Picture 6">
            <a:extLst>
              <a:ext uri="{FF2B5EF4-FFF2-40B4-BE49-F238E27FC236}">
                <a16:creationId xmlns:a16="http://schemas.microsoft.com/office/drawing/2014/main" xmlns="" id="{24F18203-7B82-41CD-867B-04763F540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975" y="3379168"/>
            <a:ext cx="1423987" cy="315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xmlns="" id="{440902E3-BAC5-49B0-8B06-236587215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281" y="1294597"/>
            <a:ext cx="4761489" cy="666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7813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159724CA-D707-4B20-BF22-C93797BBC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08F7CC-0F3F-4AC9-8172-7EE026014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58383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«Одуванчик»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2A6F45E-F2DB-4D10-A0CE-04F9D19E1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951" y="571914"/>
            <a:ext cx="10428849" cy="13711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2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Расшалился ветерок: сильно дул, умело… </a:t>
            </a:r>
          </a:p>
          <a:p>
            <a:pPr marL="0" indent="0" algn="ctr">
              <a:buNone/>
            </a:pPr>
            <a:r>
              <a:rPr lang="ru-RU" sz="22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отправился в полёт одуванчик белый!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(во время прогулки рассмотреть одуванчик и подуть на него так, чтобы все пушинки слетели)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5C300A03-E722-462D-A980-FCF39A503556}"/>
              </a:ext>
            </a:extLst>
          </p:cNvPr>
          <p:cNvGrpSpPr/>
          <p:nvPr/>
        </p:nvGrpSpPr>
        <p:grpSpPr>
          <a:xfrm>
            <a:off x="221493" y="2420939"/>
            <a:ext cx="3915435" cy="4437062"/>
            <a:chOff x="1134738" y="2258605"/>
            <a:chExt cx="3962400" cy="4511329"/>
          </a:xfrm>
        </p:grpSpPr>
        <p:pic>
          <p:nvPicPr>
            <p:cNvPr id="10" name="Picture 8">
              <a:extLst>
                <a:ext uri="{FF2B5EF4-FFF2-40B4-BE49-F238E27FC236}">
                  <a16:creationId xmlns:a16="http://schemas.microsoft.com/office/drawing/2014/main" xmlns="" id="{599AFEA5-57A1-490B-AAE2-33B392A13E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9712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95961">
              <a:off x="1945407" y="2258605"/>
              <a:ext cx="2818831" cy="36843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xmlns="" id="{92347239-D336-4949-9E7D-81E5E4B72E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</a:extLst>
            </a:blip>
            <a:srcRect t="10074" b="21479"/>
            <a:stretch/>
          </p:blipFill>
          <p:spPr>
            <a:xfrm>
              <a:off x="1134738" y="2597426"/>
              <a:ext cx="3962400" cy="4172508"/>
            </a:xfrm>
            <a:prstGeom prst="rect">
              <a:avLst/>
            </a:prstGeom>
          </p:spPr>
        </p:pic>
      </p:grp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35C5E158-DD2E-43EE-B780-B58B52F61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863" y="770772"/>
            <a:ext cx="2399411" cy="2658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424266A1-4E54-4302-9CFD-18E5748D5AC8}"/>
              </a:ext>
            </a:extLst>
          </p:cNvPr>
          <p:cNvGrpSpPr/>
          <p:nvPr/>
        </p:nvGrpSpPr>
        <p:grpSpPr>
          <a:xfrm>
            <a:off x="4405548" y="2420939"/>
            <a:ext cx="3915435" cy="4437062"/>
            <a:chOff x="1134738" y="2258605"/>
            <a:chExt cx="3962400" cy="4511329"/>
          </a:xfrm>
        </p:grpSpPr>
        <p:pic>
          <p:nvPicPr>
            <p:cNvPr id="13" name="Picture 8">
              <a:extLst>
                <a:ext uri="{FF2B5EF4-FFF2-40B4-BE49-F238E27FC236}">
                  <a16:creationId xmlns:a16="http://schemas.microsoft.com/office/drawing/2014/main" xmlns="" id="{C362CC3C-2AEB-4B2A-8414-26A7DDC0BF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9712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95961">
              <a:off x="1945407" y="2258605"/>
              <a:ext cx="2818831" cy="36843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xmlns="" id="{0777E653-F528-4A0A-8DF1-D4C72B72D8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</a:extLst>
            </a:blip>
            <a:srcRect t="10074" b="21479"/>
            <a:stretch/>
          </p:blipFill>
          <p:spPr>
            <a:xfrm>
              <a:off x="1134738" y="2597426"/>
              <a:ext cx="3962400" cy="4172508"/>
            </a:xfrm>
            <a:prstGeom prst="rect">
              <a:avLst/>
            </a:prstGeom>
          </p:spPr>
        </p:pic>
      </p:grpSp>
      <p:pic>
        <p:nvPicPr>
          <p:cNvPr id="15" name="Picture 4">
            <a:extLst>
              <a:ext uri="{FF2B5EF4-FFF2-40B4-BE49-F238E27FC236}">
                <a16:creationId xmlns:a16="http://schemas.microsoft.com/office/drawing/2014/main" xmlns="" id="{596F07F3-D95B-4903-B9FB-7259B1619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460" y="1012402"/>
            <a:ext cx="2399411" cy="2658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A9133645-A4D6-47B5-9746-E0626C33FEEA}"/>
              </a:ext>
            </a:extLst>
          </p:cNvPr>
          <p:cNvGrpSpPr/>
          <p:nvPr/>
        </p:nvGrpSpPr>
        <p:grpSpPr>
          <a:xfrm>
            <a:off x="8344698" y="2434682"/>
            <a:ext cx="3915435" cy="4437062"/>
            <a:chOff x="1134738" y="2258605"/>
            <a:chExt cx="3962400" cy="4511329"/>
          </a:xfrm>
        </p:grpSpPr>
        <p:pic>
          <p:nvPicPr>
            <p:cNvPr id="17" name="Picture 8">
              <a:extLst>
                <a:ext uri="{FF2B5EF4-FFF2-40B4-BE49-F238E27FC236}">
                  <a16:creationId xmlns:a16="http://schemas.microsoft.com/office/drawing/2014/main" xmlns="" id="{313713B0-1BE8-4878-9C57-5C2F3FBBB9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9712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95961">
              <a:off x="1945407" y="2258605"/>
              <a:ext cx="2818831" cy="36843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xmlns="" id="{81826ADB-9FDD-4B39-8FFE-A21F543C6E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</a:extLst>
            </a:blip>
            <a:srcRect t="10074" b="21479"/>
            <a:stretch/>
          </p:blipFill>
          <p:spPr>
            <a:xfrm>
              <a:off x="1134738" y="2597426"/>
              <a:ext cx="3962400" cy="4172508"/>
            </a:xfrm>
            <a:prstGeom prst="rect">
              <a:avLst/>
            </a:prstGeom>
          </p:spPr>
        </p:pic>
      </p:grpSp>
      <p:pic>
        <p:nvPicPr>
          <p:cNvPr id="19" name="Picture 4">
            <a:extLst>
              <a:ext uri="{FF2B5EF4-FFF2-40B4-BE49-F238E27FC236}">
                <a16:creationId xmlns:a16="http://schemas.microsoft.com/office/drawing/2014/main" xmlns="" id="{DA3EBB77-071C-4ADC-A642-29DFFC2AC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8762" y="720228"/>
            <a:ext cx="2399411" cy="2658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8644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159724CA-D707-4B20-BF22-C93797BBC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08F7CC-0F3F-4AC9-8172-7EE026014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901"/>
            <a:ext cx="10515600" cy="439404"/>
          </a:xfrm>
        </p:spPr>
        <p:txBody>
          <a:bodyPr>
            <a:normAutofit/>
          </a:bodyPr>
          <a:lstStyle/>
          <a:p>
            <a:pPr algn="ctr"/>
            <a:r>
              <a:rPr lang="ru-RU" sz="2400" b="1" i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«Кораблик»</a:t>
            </a:r>
            <a:endParaRPr lang="ru-RU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2A6F45E-F2DB-4D10-A0CE-04F9D19E1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160" y="447011"/>
            <a:ext cx="10706100" cy="17367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2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Плывет, плывет кораблик в далекие края.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Кто капитан кораблика? Конечно, это я!  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(наполните таз водой и научите ребёнка дуть на лёгкие предметы, находящиеся в тазу, например, кораблики, сделанные из бумаги или пластмассовых яиц от «киндер-сюрпризов»)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DCAAD805-9B55-4303-A2A3-6E6EC022D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70673" y="1125576"/>
            <a:ext cx="5736827" cy="6260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xmlns="" id="{9A870E84-EADD-46C5-B5B1-29DCA1A07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0479" y="6032499"/>
            <a:ext cx="13149379" cy="91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4826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5D33F33D-1CC1-406A-B962-8B2004AAE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FA62CB-5C99-4402-A695-682B3ED9E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701"/>
            <a:ext cx="10515600" cy="377824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«Забей мяч в ворота»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7457156-27B8-494D-9363-5663AEA2A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17525"/>
            <a:ext cx="11353800" cy="21494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2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Какой красивый гол! Какой удачный пас! </a:t>
            </a:r>
          </a:p>
          <a:p>
            <a:pPr marL="0" indent="0" algn="ctr">
              <a:buNone/>
            </a:pPr>
            <a:r>
              <a:rPr lang="ru-RU" sz="22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Игра с мячом - футбол захватывает нас</a:t>
            </a:r>
          </a:p>
          <a:p>
            <a:pPr marL="0" indent="0" algn="ctr">
              <a:buNone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(соорудите из конструктора или другого материала ворота, возьмите лёгкий шарик и предложите поиграть в футбол. Ребёнок должен дуть на шарик, стараясь загнать его в ворота)</a:t>
            </a:r>
            <a:endParaRPr lang="ru-RU" sz="2000" b="1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18">
            <a:extLst>
              <a:ext uri="{FF2B5EF4-FFF2-40B4-BE49-F238E27FC236}">
                <a16:creationId xmlns:a16="http://schemas.microsoft.com/office/drawing/2014/main" xmlns="" id="{83EA0700-E8B0-43C1-8242-2358260E2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02" y="2400300"/>
            <a:ext cx="7508520" cy="4223542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7466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09E30CCC-EE8A-405D-860C-6F9FCECB1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9C2AA1E-85A3-4327-93F4-DF3EB8213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842"/>
            <a:ext cx="10515600" cy="461858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«Мыльные пузыри»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33FFCB7-B5EB-4341-9A43-EDE84C044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950" y="520700"/>
            <a:ext cx="10960100" cy="168909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200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Если дунуть посильней, будет много пузырей!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Раз, два, три, четыре, пять, ни за что их не поймать</a:t>
            </a:r>
          </a:p>
          <a:p>
            <a:pPr marL="0" indent="0" algn="ctr">
              <a:buNone/>
            </a:pPr>
            <a:r>
              <a:rPr lang="ru-RU" sz="2000" b="1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(для игры нужна бутылочка с мыльными пузырями. Сначала выдуйте мыльные пузыри сами, предложив ребёнку ловить их. Затем предложите малышу выдуть пузыри самостоятельно)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2">
            <a:extLst>
              <a:ext uri="{FF2B5EF4-FFF2-40B4-BE49-F238E27FC236}">
                <a16:creationId xmlns:a16="http://schemas.microsoft.com/office/drawing/2014/main" xmlns="" id="{1AD154C5-DA47-4FB8-9936-D2A246F74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150" y="1316991"/>
            <a:ext cx="8223250" cy="5482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522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159724CA-D707-4B20-BF22-C93797BBC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08F7CC-0F3F-4AC9-8172-7EE026014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001"/>
            <a:ext cx="10515600" cy="457199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«Буря в стакане» (или «Буль - буль»)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2A6F45E-F2DB-4D10-A0CE-04F9D19E1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4100" y="588972"/>
            <a:ext cx="9867900" cy="17432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стакан, на половину наполненный водой, опустить трубочку для коктейля и предложить ребёнку слабо подуть : «Давай сделаем весёлые пузырьки буль - буль! А теперь подуй сильно и получится целая буря!» По «буре» в воде можно наглядно оценить силу выдоха ребёнка и его длительность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620F07FB-2FC1-4AE6-B93E-068182F61F5B}"/>
              </a:ext>
            </a:extLst>
          </p:cNvPr>
          <p:cNvGrpSpPr/>
          <p:nvPr/>
        </p:nvGrpSpPr>
        <p:grpSpPr>
          <a:xfrm>
            <a:off x="3030537" y="1884985"/>
            <a:ext cx="6130925" cy="4985166"/>
            <a:chOff x="1390651" y="2535237"/>
            <a:chExt cx="3282949" cy="3039269"/>
          </a:xfrm>
        </p:grpSpPr>
        <p:pic>
          <p:nvPicPr>
            <p:cNvPr id="6" name="Picture 20">
              <a:extLst>
                <a:ext uri="{FF2B5EF4-FFF2-40B4-BE49-F238E27FC236}">
                  <a16:creationId xmlns:a16="http://schemas.microsoft.com/office/drawing/2014/main" xmlns="" id="{AA109B9F-5EDC-49A3-BD77-68A404CA7E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6900" y="2535237"/>
              <a:ext cx="2806700" cy="2806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2">
              <a:extLst>
                <a:ext uri="{FF2B5EF4-FFF2-40B4-BE49-F238E27FC236}">
                  <a16:creationId xmlns:a16="http://schemas.microsoft.com/office/drawing/2014/main" xmlns="" id="{5C1F680D-B351-4D74-A4FD-95EF84076B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0651" y="2869406"/>
              <a:ext cx="2705100" cy="2705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6">
              <a:extLst>
                <a:ext uri="{FF2B5EF4-FFF2-40B4-BE49-F238E27FC236}">
                  <a16:creationId xmlns:a16="http://schemas.microsoft.com/office/drawing/2014/main" xmlns="" id="{FE959BA8-8809-4217-9755-44516C2B0E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1801" y="2658270"/>
              <a:ext cx="1116198" cy="2273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2880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21E8274F-1717-40C5-84DF-6C89CEA40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5B85203-AC39-49F0-A2CE-B04DB4E4C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114301"/>
            <a:ext cx="11544300" cy="383072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«Музыкант»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478A8A8-9FFF-4C0A-B065-0616392CD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490" y="611674"/>
            <a:ext cx="10650828" cy="1993412"/>
          </a:xfrm>
        </p:spPr>
        <p:txBody>
          <a:bodyPr>
            <a:normAutofit fontScale="92500" lnSpcReduction="10000"/>
          </a:bodyPr>
          <a:lstStyle/>
          <a:p>
            <a:pPr marL="0" indent="0" algn="ctr" fontAlgn="base">
              <a:buNone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Губная гармошка великая сила</a:t>
            </a:r>
            <a:b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Звучит хоть не громко, но очень красиво.                                                                                             </a:t>
            </a:r>
          </a:p>
          <a:p>
            <a:pPr marL="0" indent="0" algn="ctr" fontAlgn="base">
              <a:buNone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времени надо всего лишь немножко</a:t>
            </a:r>
            <a:b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Чтоб лихо дудеть на веселой гармошке </a:t>
            </a:r>
          </a:p>
          <a:p>
            <a:pPr marL="0" indent="0" algn="ctr" fontAlgn="base">
              <a:buNone/>
            </a:pPr>
            <a:r>
              <a:rPr lang="ru-RU" sz="22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(предложить поиграть на губной гармошке. Важно, чтобы ребёнок вдыхал и выдыхал воздух через губную гармошку) </a:t>
            </a:r>
            <a:endParaRPr lang="ru-RU" sz="2200" b="1" i="1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8" name="AutoShape 12">
            <a:extLst>
              <a:ext uri="{FF2B5EF4-FFF2-40B4-BE49-F238E27FC236}">
                <a16:creationId xmlns:a16="http://schemas.microsoft.com/office/drawing/2014/main" xmlns="" id="{27C665D3-AD89-466B-AD16-42AA6554BF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64279" y="3276599"/>
            <a:ext cx="1584121" cy="158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" name="Picture 36">
            <a:extLst>
              <a:ext uri="{FF2B5EF4-FFF2-40B4-BE49-F238E27FC236}">
                <a16:creationId xmlns:a16="http://schemas.microsoft.com/office/drawing/2014/main" xmlns="" id="{F55D252C-305C-4EC2-A9D3-3D94F19D6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448" y="2700640"/>
            <a:ext cx="4064962" cy="402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8563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21E8274F-1717-40C5-84DF-6C89CEA40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5B85203-AC39-49F0-A2CE-B04DB4E4C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450" y="53442"/>
            <a:ext cx="12680950" cy="1749958"/>
          </a:xfrm>
        </p:spPr>
        <p:txBody>
          <a:bodyPr>
            <a:noAutofit/>
          </a:bodyPr>
          <a:lstStyle/>
          <a:p>
            <a:r>
              <a:rPr lang="ru-RU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детьми играйте и речевое дыхание у них развивайте!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478A8A8-9FFF-4C0A-B065-0616392CD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3296858"/>
            <a:ext cx="10515600" cy="771801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8" name="AutoShape 12">
            <a:extLst>
              <a:ext uri="{FF2B5EF4-FFF2-40B4-BE49-F238E27FC236}">
                <a16:creationId xmlns:a16="http://schemas.microsoft.com/office/drawing/2014/main" xmlns="" id="{27C665D3-AD89-466B-AD16-42AA6554BF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64279" y="3276599"/>
            <a:ext cx="1584121" cy="158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Picture 34">
            <a:extLst>
              <a:ext uri="{FF2B5EF4-FFF2-40B4-BE49-F238E27FC236}">
                <a16:creationId xmlns:a16="http://schemas.microsoft.com/office/drawing/2014/main" xmlns="" id="{78419E9E-0624-459E-8545-4CFB7B100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800" y="1506843"/>
            <a:ext cx="3708400" cy="529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99746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414</Words>
  <Application>Microsoft Office PowerPoint</Application>
  <PresentationFormat>Произвольный</PresentationFormat>
  <Paragraphs>49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 Муниципальное бюджетное дошкольное образовательное учреждение г. Мурманска № 122</vt:lpstr>
      <vt:lpstr>Речевое дыхание – основной компонент звучащей речи, является источником образования звуков и голоса. Оно помогает правильно соблюдать паузы, сохранять плавность речи, менять громкость и делать речь выразительной.</vt:lpstr>
      <vt:lpstr>Дыхательные упражнения «Дятел»</vt:lpstr>
      <vt:lpstr>«Василёк»</vt:lpstr>
      <vt:lpstr>«Бычок»</vt:lpstr>
      <vt:lpstr>«Доктор»</vt:lpstr>
      <vt:lpstr>«Одуванчик»</vt:lpstr>
      <vt:lpstr>«Кораблик»</vt:lpstr>
      <vt:lpstr>«Забей мяч в ворота»</vt:lpstr>
      <vt:lpstr>«Мыльные пузыри»</vt:lpstr>
      <vt:lpstr>«Буря в стакане» (или «Буль - буль»)</vt:lpstr>
      <vt:lpstr>«Музыкант»</vt:lpstr>
      <vt:lpstr>С детьми играйте и речевое дыхание у них развивайте!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образовательное учреждение г. Мурманска № 122</dc:title>
  <dc:creator>Dinm Dybin</dc:creator>
  <cp:lastModifiedBy>79600</cp:lastModifiedBy>
  <cp:revision>18</cp:revision>
  <dcterms:created xsi:type="dcterms:W3CDTF">2022-04-06T14:02:54Z</dcterms:created>
  <dcterms:modified xsi:type="dcterms:W3CDTF">2022-04-12T17:57:05Z</dcterms:modified>
</cp:coreProperties>
</file>